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695" r:id="rId2"/>
    <p:sldId id="739" r:id="rId3"/>
    <p:sldId id="852" r:id="rId4"/>
    <p:sldId id="741" r:id="rId5"/>
    <p:sldId id="953" r:id="rId6"/>
    <p:sldId id="954" r:id="rId7"/>
    <p:sldId id="955" r:id="rId8"/>
    <p:sldId id="956" r:id="rId9"/>
    <p:sldId id="957" r:id="rId10"/>
    <p:sldId id="958" r:id="rId11"/>
    <p:sldId id="959" r:id="rId12"/>
    <p:sldId id="960" r:id="rId13"/>
    <p:sldId id="961" r:id="rId14"/>
    <p:sldId id="962" r:id="rId15"/>
    <p:sldId id="963" r:id="rId16"/>
    <p:sldId id="964" r:id="rId17"/>
    <p:sldId id="965" r:id="rId18"/>
    <p:sldId id="966" r:id="rId19"/>
    <p:sldId id="967" r:id="rId20"/>
    <p:sldId id="968" r:id="rId21"/>
    <p:sldId id="987" r:id="rId22"/>
    <p:sldId id="988" r:id="rId23"/>
    <p:sldId id="989" r:id="rId24"/>
    <p:sldId id="990" r:id="rId25"/>
    <p:sldId id="991" r:id="rId26"/>
    <p:sldId id="992" r:id="rId27"/>
    <p:sldId id="993" r:id="rId28"/>
    <p:sldId id="994" r:id="rId29"/>
    <p:sldId id="995" r:id="rId30"/>
    <p:sldId id="996" r:id="rId31"/>
    <p:sldId id="1009" r:id="rId32"/>
    <p:sldId id="1024" r:id="rId33"/>
    <p:sldId id="770" r:id="rId34"/>
    <p:sldId id="746" r:id="rId35"/>
    <p:sldId id="710" r:id="rId36"/>
    <p:sldId id="711" r:id="rId37"/>
    <p:sldId id="706" r:id="rId38"/>
    <p:sldId id="736"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707"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42" autoAdjust="0"/>
    <p:restoredTop sz="94660"/>
  </p:normalViewPr>
  <p:slideViewPr>
    <p:cSldViewPr snapToGrid="0">
      <p:cViewPr varScale="1">
        <p:scale>
          <a:sx n="77" d="100"/>
          <a:sy n="77" d="100"/>
        </p:scale>
        <p:origin x="682"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103508219"/>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Nandkheda 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88,78,087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Bhokardan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Bhokardan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92,88,135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68.77%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67,44,357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62.92%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Kotha Jahagir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Shalikrao Kolhe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47,72,893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87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Chorala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50,55,173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1,09,35,380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37.36%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1,01,30,999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35.23%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Khaparkheda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64,96,877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22.94%</a:t>
                      </a:r>
                    </a:p>
                  </a:txBody>
                  <a:tcPr marL="9525" marR="9525" marT="9525" marB="0" anchor="ctr"/>
                </a:tc>
                <a:tc>
                  <a:txBody>
                    <a:bodyPr/>
                    <a:lstStyle/>
                    <a:p>
                      <a:pPr algn="ctr" fontAlgn="ctr"/>
                      <a:r>
                        <a:rPr lang="en-IN" sz="1400" b="0" i="0" u="none" strike="noStrike">
                          <a:solidFill>
                            <a:srgbClr val="000000"/>
                          </a:solidFill>
                          <a:effectLst/>
                          <a:latin typeface="Calibri"/>
                        </a:rPr>
                        <a:t>9.30%</a:t>
                      </a:r>
                    </a:p>
                  </a:txBody>
                  <a:tcPr marL="9525" marR="9525" marT="9525" marB="0" anchor="ctr"/>
                </a:tc>
                <a:tc>
                  <a:txBody>
                    <a:bodyPr/>
                    <a:lstStyle/>
                    <a:p>
                      <a:pPr algn="ctr" fontAlgn="ctr"/>
                      <a:r>
                        <a:rPr lang="en-IN" sz="1400" b="0" i="0" u="none" strike="noStrike">
                          <a:solidFill>
                            <a:srgbClr val="000000"/>
                          </a:solidFill>
                          <a:effectLst/>
                          <a:latin typeface="Calibri"/>
                        </a:rPr>
                        <a:t>6.04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Gavhan Sangmeshwar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23,59,857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19.42%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Masanpur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Raghunath Bhandare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23,23,348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Vizora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57,41,773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58,70,187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Selude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1,00,72,122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1912206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dirty="0">
                          <a:solidFill>
                            <a:srgbClr val="000000"/>
                          </a:solidFill>
                          <a:effectLst/>
                          <a:latin typeface="Calibri"/>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Jainpur Khothara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34,24,172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Barao</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54,54,128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13.40%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7.31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Nimbola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57,82,535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453108">
                <a:tc>
                  <a:txBody>
                    <a:bodyPr/>
                    <a:lstStyle/>
                    <a:p>
                      <a:pPr algn="ctr" fontAlgn="ctr"/>
                      <a:r>
                        <a:rPr lang="en-IN" sz="1400" b="0" i="0" u="none" strike="noStrike">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Kedarkheda Bamkheda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1,93,12,487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100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68,09,518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101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1,52,03,944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Dawargaon Walsa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Sarvdharm Sambhav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23,17,497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Kalyani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1,29,97,470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Dhondkheda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72,77,775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Takali Bajad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36,80,042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Kodoli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85,35,370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Takli Bhokardan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79,86,548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Itta Ramnagar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1,00,33,415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Sermulki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99,31,013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393386457"/>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63003">
                <a:tc>
                  <a:txBody>
                    <a:bodyPr/>
                    <a:lstStyle/>
                    <a:p>
                      <a:pPr algn="ctr" fontAlgn="ctr"/>
                      <a:r>
                        <a:rPr lang="en-IN" sz="1400" b="0" i="0" u="none" strike="noStrike" dirty="0">
                          <a:solidFill>
                            <a:srgbClr val="000000"/>
                          </a:solidFill>
                          <a:effectLst/>
                          <a:latin typeface="Calibri"/>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Jawkheda Thombari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1,03,58,471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Tadkalas</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Shalikram Kolhe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39,01,031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Sirasgaon Mandap</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74,45,190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39,56,694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Kotara Jainpur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41,53,862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Jawkheda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85,05,177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Soygaondevi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4,55,32,546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Talni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57,78,889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Sipora Bazar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1,96,29,917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Bhyadi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90,25,194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Warud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1,79,52,123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Raghunath Bhandare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49,54,336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Chitravadgaon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 Kuntimal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44,04,964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58.27%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25.67</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50640269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Hatadi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 Yamuna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23,04,303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58.88%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13.57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Shevgal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97,93,483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Pawan Surang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32,98,998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43.02%</a:t>
                      </a:r>
                    </a:p>
                  </a:txBody>
                  <a:tcPr marL="9525" marR="9525" marT="9525" marB="0" anchor="ctr"/>
                </a:tc>
                <a:tc>
                  <a:txBody>
                    <a:bodyPr/>
                    <a:lstStyle/>
                    <a:p>
                      <a:pPr algn="ctr" fontAlgn="ctr"/>
                      <a:r>
                        <a:rPr lang="en-IN" sz="1400" b="0" i="0" u="none" strike="noStrike">
                          <a:solidFill>
                            <a:srgbClr val="000000"/>
                          </a:solidFill>
                          <a:effectLst/>
                          <a:latin typeface="Calibri"/>
                        </a:rPr>
                        <a:t>30.20%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9.96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61,01,387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21.82%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Ukkadgaon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Bappa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9,33,023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21.46%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2.00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Devli Hadgaon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13,20,000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15-03-2022</a:t>
                      </a:r>
                    </a:p>
                  </a:txBody>
                  <a:tcPr marL="9525" marR="9525" marT="9525" marB="0" anchor="ctr"/>
                </a:tc>
                <a:tc>
                  <a:txBody>
                    <a:bodyPr/>
                    <a:lstStyle/>
                    <a:p>
                      <a:pPr algn="ctr"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Viregavhan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35,75,811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Argadegavhan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67,16,219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Nipani 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88,85,927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Nageshnagar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58,18,758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 Rajani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Ramdhan Bahusing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51,80,502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Khapardev Hiwra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53,51,606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Guna Naik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69,58,322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81,43,522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34339767"/>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Krishnapurwadi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1,04,45,226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Mandala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Mrunal Bhagwanrao Dhave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30,87,931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Ghonsi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Ramdhan Bhausing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77,94,393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Antarwala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59,51,626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Rajniwadi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Ratod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14,26,225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Shindewadgaon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P.S Katkar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69,03,765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Borade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40,71,241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Shripath Dhamangaon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52,43,570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Jiradgaon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Patil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80,08,132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Shivangan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Pawan Surang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31,40,744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Guru 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1,31,96,990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61,14,389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Limboni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74,17,275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Borgaon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Padyanath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1,78,45,403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17787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65152821"/>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a:txBody>
                    <a:bodyPr/>
                    <a:lstStyle/>
                    <a:p>
                      <a:pPr algn="ctr" fontAlgn="ctr"/>
                      <a:r>
                        <a:rPr lang="en-IN" sz="1400" b="0" i="0" u="none" strike="noStrike" dirty="0">
                          <a:solidFill>
                            <a:srgbClr val="000000"/>
                          </a:solidFill>
                          <a:effectLst/>
                          <a:latin typeface="Calibri"/>
                        </a:rPr>
                        <a:t>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Awalgaon(Bk,Kh)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1,79,96,880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a:solidFill>
                            <a:srgbClr val="000000"/>
                          </a:solidFill>
                          <a:effectLst/>
                          <a:latin typeface="Calibri"/>
                        </a:rPr>
                        <a:t>152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Wadiramasgaon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66,04,210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a:solidFill>
                            <a:srgbClr val="000000"/>
                          </a:solidFill>
                          <a:effectLst/>
                          <a:latin typeface="Calibri"/>
                        </a:rPr>
                        <a:t>153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Bhadregaon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Chairman Jabuwant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28,52,856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a:solidFill>
                            <a:srgbClr val="000000"/>
                          </a:solidFill>
                          <a:effectLst/>
                          <a:latin typeface="Calibri"/>
                        </a:rPr>
                        <a:t>154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Soundalgaon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60,50,669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a:solidFill>
                            <a:srgbClr val="000000"/>
                          </a:solidFill>
                          <a:effectLst/>
                          <a:latin typeface="Calibri"/>
                        </a:rPr>
                        <a:t>155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Bhyegvhan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81,12,649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a:solidFill>
                            <a:srgbClr val="000000"/>
                          </a:solidFill>
                          <a:effectLst/>
                          <a:latin typeface="Calibri"/>
                        </a:rPr>
                        <a:t>156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Mudregaon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Padmakar Suryakant Katkar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65,85,523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Ramgavhan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57,60,811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Daithana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Prashant Sampantrao Salve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43,40,056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Sindkhed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95,43,248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Devhiwra Ekrukha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1,02,16,438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Murma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Shreekant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1,17,69,942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Kandhari Partur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Padyanath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1,41,34,672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Masegaon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1,90,82,615</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41825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41312639"/>
              </p:ext>
            </p:extLst>
          </p:nvPr>
        </p:nvGraphicFramePr>
        <p:xfrm>
          <a:off x="497929" y="1706370"/>
          <a:ext cx="11196139" cy="5052297"/>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29718">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Jafrabad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Jafrabad Taluka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0520203"/>
                  </a:ext>
                </a:extLst>
              </a:tr>
              <a:tr h="329718">
                <a:tc>
                  <a:txBody>
                    <a:bodyPr/>
                    <a:lstStyle/>
                    <a:p>
                      <a:pPr algn="ctr" fontAlgn="ctr"/>
                      <a:r>
                        <a:rPr lang="en-IN" sz="1400" b="0" i="0" u="none" strike="noStrike">
                          <a:solidFill>
                            <a:srgbClr val="000000"/>
                          </a:solidFill>
                          <a:effectLst/>
                          <a:latin typeface="Calibri"/>
                        </a:rPr>
                        <a:t>164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Khasgaon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Prashant Salve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23,56,037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4.77%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1.12</a:t>
                      </a:r>
                    </a:p>
                  </a:txBody>
                  <a:tcPr marL="9525" marR="9525" marT="9525" marB="0" anchor="ctr"/>
                </a:tc>
                <a:extLst>
                  <a:ext uri="{0D108BD9-81ED-4DB2-BD59-A6C34878D82A}">
                    <a16:rowId xmlns:a16="http://schemas.microsoft.com/office/drawing/2014/main" val="3672374295"/>
                  </a:ext>
                </a:extLst>
              </a:tr>
              <a:tr h="329718">
                <a:tc>
                  <a:txBody>
                    <a:bodyPr/>
                    <a:lstStyle/>
                    <a:p>
                      <a:pPr algn="ctr" fontAlgn="ctr"/>
                      <a:r>
                        <a:rPr lang="en-IN" sz="1400" b="0" i="0" u="none" strike="noStrike">
                          <a:solidFill>
                            <a:srgbClr val="000000"/>
                          </a:solidFill>
                          <a:effectLst/>
                          <a:latin typeface="Calibri"/>
                        </a:rPr>
                        <a:t>165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Kumbharzari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23,74,906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29718">
                <a:tc>
                  <a:txBody>
                    <a:bodyPr/>
                    <a:lstStyle/>
                    <a:p>
                      <a:pPr algn="ctr" fontAlgn="ctr"/>
                      <a:r>
                        <a:rPr lang="en-IN" sz="1400" b="0" i="0" u="none" strike="noStrike">
                          <a:solidFill>
                            <a:srgbClr val="000000"/>
                          </a:solidFill>
                          <a:effectLst/>
                          <a:latin typeface="Calibri"/>
                        </a:rPr>
                        <a:t>166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Sipora Ambhora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1,02,24,695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29718">
                <a:tc>
                  <a:txBody>
                    <a:bodyPr/>
                    <a:lstStyle/>
                    <a:p>
                      <a:pPr algn="ctr" fontAlgn="ctr"/>
                      <a:r>
                        <a:rPr lang="en-IN" sz="1400" b="0" i="0" u="none" strike="noStrike">
                          <a:solidFill>
                            <a:srgbClr val="000000"/>
                          </a:solidFill>
                          <a:effectLst/>
                          <a:latin typeface="Calibri"/>
                        </a:rPr>
                        <a:t>167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Wankheda Jaf</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13,04,318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29718">
                <a:tc>
                  <a:txBody>
                    <a:bodyPr/>
                    <a:lstStyle/>
                    <a:p>
                      <a:pPr algn="ctr" fontAlgn="ctr"/>
                      <a:r>
                        <a:rPr lang="en-IN" sz="1400" b="0" i="0" u="none" strike="noStrike">
                          <a:solidFill>
                            <a:srgbClr val="000000"/>
                          </a:solidFill>
                          <a:effectLst/>
                          <a:latin typeface="Calibri"/>
                        </a:rPr>
                        <a:t>168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Borkhedi Chinch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Sarjrao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37,68,997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29718">
                <a:tc>
                  <a:txBody>
                    <a:bodyPr/>
                    <a:lstStyle/>
                    <a:p>
                      <a:pPr algn="ctr" fontAlgn="ctr"/>
                      <a:r>
                        <a:rPr lang="en-IN" sz="1400" b="0" i="0" u="none" strike="noStrike">
                          <a:solidFill>
                            <a:srgbClr val="000000"/>
                          </a:solidFill>
                          <a:effectLst/>
                          <a:latin typeface="Calibri"/>
                        </a:rPr>
                        <a:t>169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Pokhari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90,14,742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Hiwrabali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84,07,720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1,20,13,355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Shankarrao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17,19,948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Deulgaon Ugle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52,70,423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73,98,099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Nalvihira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66,95,150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432766">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Sawargaon Mhaske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79,74,126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2971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Warud Kd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Ltd Khasgaon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83,24,543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3770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603767401"/>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52,11,295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179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Harpala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70,53,100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180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Kad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86,72,520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Sawasni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Ltd Khasgaon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95,94,099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78,02,122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Dongaon Jaf</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1,80,53,579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Bharadkheda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90,89,894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Nimkheda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Chairmen Sangmeshwar Majur Sahkari Sanstha Maryadit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22,26,582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53,16,270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Virkheda Bhakli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Swabhiman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23,67,610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Shirala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76,28,874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Butkheda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Shankarrao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76,34,566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Akola Dev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1,90,46,546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Warkheda Viro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55,06,278</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4132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83346438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dirty="0">
                          <a:solidFill>
                            <a:srgbClr val="000000"/>
                          </a:solidFill>
                          <a:effectLst/>
                          <a:latin typeface="Calibri"/>
                        </a:rPr>
                        <a:t>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Wadhona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Shivanand Narayan Mudhe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50,28,463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193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Rastal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86,74,099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45217">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Jalna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Jalna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453108">
                <a:tc>
                  <a:txBody>
                    <a:bodyPr/>
                    <a:lstStyle/>
                    <a:p>
                      <a:pPr algn="ctr" fontAlgn="ctr"/>
                      <a:r>
                        <a:rPr lang="en-IN" sz="1400" b="0" i="0" u="none" strike="noStrike">
                          <a:solidFill>
                            <a:srgbClr val="000000"/>
                          </a:solidFill>
                          <a:effectLst/>
                          <a:latin typeface="Calibri"/>
                        </a:rPr>
                        <a:t>194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Antarwala Sindkhed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20,93,337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195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Mamdabad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23,23,393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196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Malegaon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S.B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55,14,864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Dahifal And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23,76,397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37.78%</a:t>
                      </a:r>
                    </a:p>
                  </a:txBody>
                  <a:tcPr marL="9525" marR="9525" marT="9525" marB="0" anchor="ctr"/>
                </a:tc>
                <a:tc>
                  <a:txBody>
                    <a:bodyPr/>
                    <a:lstStyle/>
                    <a:p>
                      <a:pPr algn="ctr" fontAlgn="ctr"/>
                      <a:r>
                        <a:rPr lang="en-IN" sz="1400" b="0" i="0" u="none" strike="noStrike">
                          <a:solidFill>
                            <a:srgbClr val="000000"/>
                          </a:solidFill>
                          <a:effectLst/>
                          <a:latin typeface="Calibri"/>
                        </a:rPr>
                        <a:t>7.38%</a:t>
                      </a:r>
                    </a:p>
                  </a:txBody>
                  <a:tcPr marL="9525" marR="9525" marT="9525" marB="0" anchor="ctr"/>
                </a:tc>
                <a:tc>
                  <a:txBody>
                    <a:bodyPr/>
                    <a:lstStyle/>
                    <a:p>
                      <a:pPr algn="ctr" fontAlgn="ctr"/>
                      <a:r>
                        <a:rPr lang="en-IN" sz="1400" b="0" i="0" u="none" strike="noStrike">
                          <a:solidFill>
                            <a:srgbClr val="000000"/>
                          </a:solidFill>
                          <a:effectLst/>
                          <a:latin typeface="Calibri"/>
                        </a:rPr>
                        <a:t>1.75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Ramdhan Bhausing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42,19,026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35.51%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Ahankar Deulgaon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Ramkisan Nathadarade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48,73,807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31.34%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Nasagaon Vasti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9,50,897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29.58%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Kumbhephal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32,97,904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Kumbephal Sindkhed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70,63,307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Kolwadi Daregaon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Matsyodari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22,54,173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Islamwadi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70,64,998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741996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183712540"/>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63003">
                <a:tc>
                  <a:txBody>
                    <a:bodyPr/>
                    <a:lstStyle/>
                    <a:p>
                      <a:pPr algn="ctr" fontAlgn="ctr"/>
                      <a:r>
                        <a:rPr lang="en-IN" sz="1400" b="0" i="0" u="none" strike="noStrike" dirty="0">
                          <a:solidFill>
                            <a:srgbClr val="000000"/>
                          </a:solidFill>
                          <a:effectLst/>
                          <a:latin typeface="Calibri"/>
                        </a:rPr>
                        <a:t>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Manegaon Jahangir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Shivanand Narayan Mundhe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1,10,44,957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206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Gokul 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Aadhar Mss Dhoksal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24,56,850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207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Punegaon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51,02,119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208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Warud Jalna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Ramdhan Bhavsing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44,14,507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209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Malshendra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14,99,800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210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Ghanewadi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S.M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56,77,559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Nidhona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Pooja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26,97,346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Sudhakar Mohanrao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65,81,987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Nipani Pokhri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Sudhakar Mohanrao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48,12,017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90,16,197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Pirpimpalgaon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Sudhakar Mohanrao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1,09,40,234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Shrikrushnanagar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S.B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75,34,702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Ghetuli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Bhagwan Yadav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42,58,636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Wanjar Umrad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S.M.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1,68,18,637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9566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2720099499"/>
              </p:ext>
            </p:extLst>
          </p:nvPr>
        </p:nvGraphicFramePr>
        <p:xfrm>
          <a:off x="404814" y="966779"/>
          <a:ext cx="11395300" cy="5789623"/>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483433">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13838">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12022">
                <a:tc rowSpan="2">
                  <a:txBody>
                    <a:bodyPr/>
                    <a:lstStyle/>
                    <a:p>
                      <a:pPr algn="ctr" rtl="0" fontAlgn="ctr"/>
                      <a:r>
                        <a:rPr lang="en-IN" sz="1400" b="1" dirty="0" err="1">
                          <a:effectLst/>
                          <a:latin typeface="Calibri" panose="020F0502020204030204" pitchFamily="34" charset="0"/>
                        </a:rPr>
                        <a:t>Ambad</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12022">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12022">
                <a:tc rowSpan="2">
                  <a:txBody>
                    <a:bodyPr/>
                    <a:lstStyle/>
                    <a:p>
                      <a:pPr algn="ctr" rtl="0" fontAlgn="ctr"/>
                      <a:r>
                        <a:rPr lang="en-IN" sz="1400" b="1">
                          <a:effectLst/>
                          <a:latin typeface="Calibri" panose="020F0502020204030204" pitchFamily="34" charset="0"/>
                        </a:rPr>
                        <a:t>Badnapur</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12022">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12022">
                <a:tc rowSpan="2">
                  <a:txBody>
                    <a:bodyPr/>
                    <a:lstStyle/>
                    <a:p>
                      <a:pPr algn="ctr" rtl="0" fontAlgn="ctr"/>
                      <a:r>
                        <a:rPr lang="en-IN" sz="1400" b="1">
                          <a:effectLst/>
                          <a:latin typeface="Calibri" panose="020F0502020204030204" pitchFamily="34" charset="0"/>
                        </a:rPr>
                        <a:t>Bhokardan</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12022">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12022">
                <a:tc rowSpan="2">
                  <a:txBody>
                    <a:bodyPr/>
                    <a:lstStyle/>
                    <a:p>
                      <a:pPr algn="ctr" rtl="0" fontAlgn="ctr"/>
                      <a:r>
                        <a:rPr lang="en-IN" sz="1400" b="1">
                          <a:effectLst/>
                          <a:latin typeface="Calibri" panose="020F0502020204030204" pitchFamily="34" charset="0"/>
                        </a:rPr>
                        <a:t>Ghanswangi</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12022">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12022">
                <a:tc rowSpan="2">
                  <a:txBody>
                    <a:bodyPr/>
                    <a:lstStyle/>
                    <a:p>
                      <a:pPr algn="ctr" rtl="0" fontAlgn="ctr"/>
                      <a:r>
                        <a:rPr lang="en-IN" sz="1400" b="1">
                          <a:effectLst/>
                          <a:latin typeface="Calibri" panose="020F0502020204030204" pitchFamily="34" charset="0"/>
                        </a:rPr>
                        <a:t>Jafrabad</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12022">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12022">
                <a:tc rowSpan="2">
                  <a:txBody>
                    <a:bodyPr/>
                    <a:lstStyle/>
                    <a:p>
                      <a:pPr algn="ctr" rtl="0" fontAlgn="ctr"/>
                      <a:r>
                        <a:rPr lang="en-IN" sz="1400" b="1">
                          <a:effectLst/>
                          <a:latin typeface="Calibri" panose="020F0502020204030204" pitchFamily="34" charset="0"/>
                        </a:rPr>
                        <a:t>Jalna</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3072508"/>
                  </a:ext>
                </a:extLst>
              </a:tr>
              <a:tr h="312022">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368033"/>
                  </a:ext>
                </a:extLst>
              </a:tr>
              <a:tr h="312022">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238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100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236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91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157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83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79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4525784"/>
                  </a:ext>
                </a:extLst>
              </a:tr>
              <a:tr h="312022">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189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175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103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1285205"/>
                  </a:ext>
                </a:extLst>
              </a:tr>
              <a:tr h="312022">
                <a:tc rowSpan="2" gridSpan="2">
                  <a:txBody>
                    <a:bodyPr/>
                    <a:lstStyle/>
                    <a:p>
                      <a:pPr algn="ctr" rtl="0" fontAlgn="ctr"/>
                      <a:r>
                        <a:rPr lang="en-US" sz="1600" b="1" dirty="0">
                          <a:effectLst/>
                          <a:latin typeface="+mn-lt"/>
                        </a:rPr>
                        <a:t>Grand 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dirty="0">
                          <a:effectLst/>
                          <a:latin typeface="Calibri" panose="020F0502020204030204" pitchFamily="34" charset="0"/>
                        </a:rPr>
                        <a:t>427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145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411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136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260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110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151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5003238"/>
                  </a:ext>
                </a:extLst>
              </a:tr>
              <a:tr h="312022">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panose="020F0502020204030204" pitchFamily="34" charset="0"/>
                        </a:rPr>
                        <a:t>572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panose="020F0502020204030204" pitchFamily="34" charset="0"/>
                        </a:rPr>
                        <a:t>547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panose="020F0502020204030204" pitchFamily="34" charset="0"/>
                        </a:rPr>
                        <a:t>370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panose="020F0502020204030204" pitchFamily="34" charset="0"/>
                        </a:rPr>
                        <a:t>177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515783697"/>
              </p:ext>
            </p:extLst>
          </p:nvPr>
        </p:nvGraphicFramePr>
        <p:xfrm>
          <a:off x="497929" y="1706369"/>
          <a:ext cx="11196139" cy="5048822"/>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70554">
                <a:tc>
                  <a:txBody>
                    <a:bodyPr/>
                    <a:lstStyle/>
                    <a:p>
                      <a:pPr algn="ctr" fontAlgn="ctr"/>
                      <a:r>
                        <a:rPr lang="en-IN" sz="1400" b="0" i="0" u="none" strike="noStrike" dirty="0">
                          <a:solidFill>
                            <a:srgbClr val="000000"/>
                          </a:solidFill>
                          <a:effectLst/>
                          <a:latin typeface="Calibri"/>
                        </a:rPr>
                        <a: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Padyanath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89,61,604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70554">
                <a:tc>
                  <a:txBody>
                    <a:bodyPr/>
                    <a:lstStyle/>
                    <a:p>
                      <a:pPr algn="ctr" fontAlgn="ctr"/>
                      <a:r>
                        <a:rPr lang="en-IN" sz="1400" b="0" i="0" u="none" strike="noStrike">
                          <a:solidFill>
                            <a:srgbClr val="000000"/>
                          </a:solidFill>
                          <a:effectLst/>
                          <a:latin typeface="Calibri"/>
                        </a:rPr>
                        <a:t>220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1,22,94,581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70554">
                <a:tc>
                  <a:txBody>
                    <a:bodyPr/>
                    <a:lstStyle/>
                    <a:p>
                      <a:pPr algn="ctr" fontAlgn="ctr"/>
                      <a:r>
                        <a:rPr lang="en-IN" sz="1400" b="0" i="0" u="none" strike="noStrike">
                          <a:solidFill>
                            <a:srgbClr val="000000"/>
                          </a:solidFill>
                          <a:effectLst/>
                          <a:latin typeface="Calibri"/>
                        </a:rPr>
                        <a:t>221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Bramhankheda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Mahesh Digambarrao Gogde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21,96,433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70554">
                <a:tc>
                  <a:txBody>
                    <a:bodyPr/>
                    <a:lstStyle/>
                    <a:p>
                      <a:pPr algn="ctr" fontAlgn="ctr"/>
                      <a:r>
                        <a:rPr lang="en-IN" sz="1400" b="0" i="0" u="none" strike="noStrike">
                          <a:solidFill>
                            <a:srgbClr val="000000"/>
                          </a:solidFill>
                          <a:effectLst/>
                          <a:latin typeface="Calibri"/>
                        </a:rPr>
                        <a:t>222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Bathan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14,98,000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70554">
                <a:tc>
                  <a:txBody>
                    <a:bodyPr/>
                    <a:lstStyle/>
                    <a:p>
                      <a:pPr algn="ctr" fontAlgn="ctr"/>
                      <a:r>
                        <a:rPr lang="en-IN" sz="1400" b="0" i="0" u="none" strike="noStrike">
                          <a:solidFill>
                            <a:srgbClr val="000000"/>
                          </a:solidFill>
                          <a:effectLst/>
                          <a:latin typeface="Calibri"/>
                        </a:rPr>
                        <a:t>223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Wazar Sarate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95,19,408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486364">
                <a:tc>
                  <a:txBody>
                    <a:bodyPr/>
                    <a:lstStyle/>
                    <a:p>
                      <a:pPr algn="ctr" fontAlgn="ctr"/>
                      <a:r>
                        <a:rPr lang="en-IN" sz="1400" b="0" i="0" u="none" strike="noStrike">
                          <a:solidFill>
                            <a:srgbClr val="000000"/>
                          </a:solidFill>
                          <a:effectLst/>
                          <a:latin typeface="Calibri"/>
                        </a:rPr>
                        <a:t>224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Palaskheda (Kailashnagar)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Janardhan Borade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14,29,293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Utwad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79,95,553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Panshendra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O.B Sanap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1,43,19,282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Dambari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Padmakumar Suryakant Katkar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66,32,481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48636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Warkheda Sindkhed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S.B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41,54,362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Kadwanchi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1,13,87,164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Kawatha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Padyanath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59,87,318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705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Mali 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Mrunal Dhabe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39,34,089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140254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15029136"/>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Ambad</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Ambad</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 Kruntimal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19,23,264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75.26%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14.47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Deshgavhan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P.S Katkar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52,40,141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49.91%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Katkheda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D.R.G.Haad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92,27,077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31.95%</a:t>
                      </a:r>
                    </a:p>
                  </a:txBody>
                  <a:tcPr marL="9525" marR="9525" marT="9525" marB="0" anchor="ctr"/>
                </a:tc>
                <a:tc>
                  <a:txBody>
                    <a:bodyPr/>
                    <a:lstStyle/>
                    <a:p>
                      <a:pPr algn="ctr" fontAlgn="ctr"/>
                      <a:r>
                        <a:rPr lang="en-IN" sz="1400" b="0" i="0" u="none" strike="noStrike">
                          <a:solidFill>
                            <a:srgbClr val="000000"/>
                          </a:solidFill>
                          <a:effectLst/>
                          <a:latin typeface="Calibri"/>
                        </a:rPr>
                        <a:t>10.21%</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9.42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Renapuri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Krushnaraj Shivaji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21,01,567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Patharwala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23,55,380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Gori Gandhari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86,86,733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15.46%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Soundalgaon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Borade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31,17,387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Bakshachiwadi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S.B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78,43,783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Shahgad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1,68,09,339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Bhasunaik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41,05,601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Sasht Pimpalgaon Ambad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1,92,24,290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Dodadgaon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13,60,974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01-07-2023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1,99,99,146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024696638"/>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Soniya 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16,30,296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Parner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Mrunal Dhabe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20,19,208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01-05-2023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Rui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1,06,84,065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Antarwali Sarthi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Laxmanrao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74,00,050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Sonak Pimpalgaon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1,13,07,729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Wadikalya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Shaker Khan Shafiq Khan Pathan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23,31,253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55,48,150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sv-SE" sz="1400" b="0" i="0" u="none" strike="noStrike">
                          <a:solidFill>
                            <a:srgbClr val="000000"/>
                          </a:solidFill>
                          <a:effectLst/>
                          <a:latin typeface="Calibri" panose="020F0502020204030204" pitchFamily="34" charset="0"/>
                          <a:cs typeface="Calibri" panose="020F0502020204030204" pitchFamily="34" charset="0"/>
                        </a:rPr>
                        <a:t>Math Jalgaon Tanda 1 &amp; 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Mrunal Dhabe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17,60,777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01-05-2023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Badnapur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Badnapur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Dudhna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17,64,988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96.94%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14,28,134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Georai Bazar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87,06,584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Deo 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1,16,02,296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53,07,573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24.27%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12.88</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3514396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53108">
                <a:tc>
                  <a:txBody>
                    <a:bodyPr/>
                    <a:lstStyle/>
                    <a:p>
                      <a:pPr algn="ctr" fontAlgn="ctr"/>
                      <a:r>
                        <a:rPr lang="en-IN" sz="1400" b="0" i="0" u="none" strike="noStrike" dirty="0">
                          <a:solidFill>
                            <a:srgbClr val="000000"/>
                          </a:solidFill>
                          <a:effectLst/>
                          <a:latin typeface="Calibri"/>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Ujjainpuri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Tirupati Construction Badrinarayan Upare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22,75,372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49,49,910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Laxman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R.B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20,23,435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Sudhakar Maohanrao Nikalje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94,29,734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53108">
                <a:tc>
                  <a:txBody>
                    <a:bodyPr/>
                    <a:lstStyle/>
                    <a:p>
                      <a:pPr algn="ctr" fontAlgn="ctr"/>
                      <a:r>
                        <a:rPr lang="en-IN" sz="1400" b="0" i="0" u="none" strike="noStrike">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Mandevalgaon &amp; Dagadwadi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Shreekant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1,99,71,523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5217">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Bhokardan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Bhokardan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1,92,29,322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Kshrisagar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Raghunath Bhandhare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43,95,032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29.83%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Koparda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1,33,61,470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27.51%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Muthad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62,85,897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26.59%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Chandai Ekko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84,19,305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Walsa Khalsa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59,17,013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Kolte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47,53,154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71,89,457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9.04%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6.50</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065508724"/>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Thote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67,20,665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Thigalkheda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1,18,96,698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Jawkheda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Tushar Vishnu Kharat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26,93,566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Paradh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72,51,167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Deulgaon Tad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1,32,16,732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77,25,445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40,45,820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Hasnabad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1,99,66,183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Walsawangi Sunderwadi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3,67,32,657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Avhana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79,82,888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Chandai Tepli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27,10,708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Adgaon 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49,71,601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99,53,000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Wadod Tangda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1,26,07,032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50184217"/>
              </p:ext>
            </p:extLst>
          </p:nvPr>
        </p:nvGraphicFramePr>
        <p:xfrm>
          <a:off x="497929" y="1706369"/>
          <a:ext cx="11196139" cy="5048819"/>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54523">
                <a:tc>
                  <a:txBody>
                    <a:bodyPr/>
                    <a:lstStyle/>
                    <a:p>
                      <a:pPr algn="ctr" fontAlgn="ctr"/>
                      <a:r>
                        <a:rPr lang="en-IN" sz="1400" b="0" i="0" u="none" strike="noStrike" dirty="0">
                          <a:solidFill>
                            <a:srgbClr val="000000"/>
                          </a:solidFill>
                          <a:effectLst/>
                          <a:latin typeface="Calibri"/>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Palaskheda Pimple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1,92,30,252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676823">
                <a:tc>
                  <a:txBody>
                    <a:bodyPr/>
                    <a:lstStyle/>
                    <a:p>
                      <a:pPr algn="ctr" fontAlgn="ctr"/>
                      <a:r>
                        <a:rPr lang="en-IN" sz="1400" b="0" i="0" u="none" strike="noStrike">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Chetak Nagar , M Pratap Nagar (Tadegaon)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37,59,907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46295">
                <a:tc>
                  <a:txBody>
                    <a:bodyPr/>
                    <a:lstStyle/>
                    <a:p>
                      <a:pPr algn="ctr" fontAlgn="ctr"/>
                      <a:r>
                        <a:rPr lang="en-IN" sz="1400" b="0" i="0" u="none" strike="noStrike">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Pokhari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Arjun Ganesh Dhale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39,70,523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46295">
                <a:tc>
                  <a:txBody>
                    <a:bodyPr/>
                    <a:lstStyle/>
                    <a:p>
                      <a:pPr algn="ctr" fontAlgn="ctr"/>
                      <a:r>
                        <a:rPr lang="en-IN" sz="1400" b="0" i="0" u="none" strike="noStrike">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Dahigaon Bhok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1,24,27,531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p>
                  </a:txBody>
                  <a:tcPr marL="9525" marR="9525" marT="9525" marB="0" anchor="ctr"/>
                </a:tc>
                <a:tc>
                  <a:txBody>
                    <a:bodyPr/>
                    <a:lstStyle/>
                    <a:p>
                      <a:pPr algn="ctr" fontAlgn="ctr"/>
                      <a:r>
                        <a:rPr lang="en-IN" sz="1400" b="0" i="0" u="none" strike="noStrike">
                          <a:solidFill>
                            <a:srgbClr val="000000"/>
                          </a:solidFill>
                          <a:effectLst/>
                          <a:latin typeface="Calibri"/>
                        </a:rPr>
                        <a:t>32.49%</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40.38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6295">
                <a:tc>
                  <a:txBody>
                    <a:bodyPr/>
                    <a:lstStyle/>
                    <a:p>
                      <a:pPr algn="ctr" fontAlgn="ctr"/>
                      <a:r>
                        <a:rPr lang="en-IN" sz="1400" b="0" i="0" u="none" strike="noStrike">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Baranjale Sable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33,08,423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6295">
                <a:tc>
                  <a:txBody>
                    <a:bodyPr/>
                    <a:lstStyle/>
                    <a:p>
                      <a:pPr algn="ctr" fontAlgn="ctr"/>
                      <a:r>
                        <a:rPr lang="en-IN" sz="1400" b="0" i="0" u="none" strike="noStrike">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Bhorkheda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62,66,876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45452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Ahilya Nagar (Jalgaon Sapkal)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Shiveshwar Mss Maryadit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10,96,700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18-02-2023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Kukdi Wakdi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82,65,200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Hisoda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56,30,491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1,90,91,333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4,54,84,350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Anwa Pada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3,31,30,851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4629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Hisoda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Nandini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1,48,62,563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30583879"/>
              </p:ext>
            </p:extLst>
          </p:nvPr>
        </p:nvGraphicFramePr>
        <p:xfrm>
          <a:off x="497929" y="1706370"/>
          <a:ext cx="11196139" cy="5048815"/>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4759">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409529028"/>
                  </a:ext>
                </a:extLst>
              </a:tr>
              <a:tr h="315217">
                <a:tc>
                  <a:txBody>
                    <a:bodyPr/>
                    <a:lstStyle/>
                    <a:p>
                      <a:pPr algn="ctr" fontAlgn="ctr"/>
                      <a:r>
                        <a:rPr lang="en-IN" sz="1400" b="0" i="0" u="none" strike="noStrike" dirty="0">
                          <a:solidFill>
                            <a:srgbClr val="000000"/>
                          </a:solidFill>
                          <a:effectLst/>
                          <a:latin typeface="Calibri"/>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Mohpuri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Pooja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23,70,493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15217">
                <a:tc>
                  <a:txBody>
                    <a:bodyPr/>
                    <a:lstStyle/>
                    <a:p>
                      <a:pPr algn="ctr" fontAlgn="ctr"/>
                      <a:r>
                        <a:rPr lang="en-IN" sz="1400" b="0" i="0" u="none" strike="noStrike">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Rajegaon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1,73,21,792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40.96%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70.95</a:t>
                      </a:r>
                    </a:p>
                  </a:txBody>
                  <a:tcPr marL="9525" marR="9525" marT="9525" marB="0" anchor="ctr"/>
                </a:tc>
                <a:extLst>
                  <a:ext uri="{0D108BD9-81ED-4DB2-BD59-A6C34878D82A}">
                    <a16:rowId xmlns:a16="http://schemas.microsoft.com/office/drawing/2014/main" val="2732302081"/>
                  </a:ext>
                </a:extLst>
              </a:tr>
              <a:tr h="315217">
                <a:tc>
                  <a:txBody>
                    <a:bodyPr/>
                    <a:lstStyle/>
                    <a:p>
                      <a:pPr algn="ctr" fontAlgn="ctr"/>
                      <a:r>
                        <a:rPr lang="en-IN" sz="1400" b="0" i="0" u="none" strike="noStrike">
                          <a:solidFill>
                            <a:srgbClr val="000000"/>
                          </a:solidFill>
                          <a:effectLst/>
                          <a:latin typeface="Calibri"/>
                        </a:rPr>
                        <a:t>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Manepuri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86,52,918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44.52%</a:t>
                      </a:r>
                    </a:p>
                  </a:txBody>
                  <a:tcPr marL="9525" marR="9525" marT="9525" marB="0" anchor="ctr"/>
                </a:tc>
                <a:tc>
                  <a:txBody>
                    <a:bodyPr/>
                    <a:lstStyle/>
                    <a:p>
                      <a:pPr algn="ctr" fontAlgn="ctr"/>
                      <a:r>
                        <a:rPr lang="en-IN" sz="1400" b="0" i="0" u="none" strike="noStrike">
                          <a:solidFill>
                            <a:srgbClr val="000000"/>
                          </a:solidFill>
                          <a:effectLst/>
                          <a:latin typeface="Calibri"/>
                        </a:rPr>
                        <a:t>23.84%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20.63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15217">
                <a:tc>
                  <a:txBody>
                    <a:bodyPr/>
                    <a:lstStyle/>
                    <a:p>
                      <a:pPr algn="ctr" fontAlgn="ctr"/>
                      <a:r>
                        <a:rPr lang="en-IN" sz="1400" b="0" i="0" u="none" strike="noStrike">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Krishna Nagar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1,24,41,932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15217">
                <a:tc>
                  <a:txBody>
                    <a:bodyPr/>
                    <a:lstStyle/>
                    <a:p>
                      <a:pPr algn="ctr" fontAlgn="ctr"/>
                      <a:r>
                        <a:rPr lang="en-IN" sz="1400" b="0" i="0" u="none" strike="noStrike">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Yawala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31,46,200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15217">
                <a:tc>
                  <a:txBody>
                    <a:bodyPr/>
                    <a:lstStyle/>
                    <a:p>
                      <a:pPr algn="ctr" fontAlgn="ctr"/>
                      <a:r>
                        <a:rPr lang="en-IN" sz="1400" b="0" i="0" u="none" strike="noStrike">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Sachin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14,23,216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Rawana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1,57,84,878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18.41%</a:t>
                      </a:r>
                    </a:p>
                  </a:txBody>
                  <a:tcPr marL="9525" marR="9525" marT="9525" marB="0" anchor="ctr"/>
                </a:tc>
                <a:tc>
                  <a:txBody>
                    <a:bodyPr/>
                    <a:lstStyle/>
                    <a:p>
                      <a:pPr algn="ctr" fontAlgn="ctr"/>
                      <a:r>
                        <a:rPr lang="en-IN" sz="1400" b="0" i="0" u="none" strike="noStrike">
                          <a:solidFill>
                            <a:srgbClr val="000000"/>
                          </a:solidFill>
                          <a:effectLst/>
                          <a:latin typeface="Calibri"/>
                        </a:rPr>
                        <a:t>12.88%</a:t>
                      </a:r>
                    </a:p>
                  </a:txBody>
                  <a:tcPr marL="9525" marR="9525" marT="9525" marB="0" anchor="ctr"/>
                </a:tc>
                <a:tc>
                  <a:txBody>
                    <a:bodyPr/>
                    <a:lstStyle/>
                    <a:p>
                      <a:pPr algn="ctr" fontAlgn="ctr"/>
                      <a:r>
                        <a:rPr lang="en-IN" sz="1400" b="0" i="0" u="none" strike="noStrike">
                          <a:solidFill>
                            <a:srgbClr val="000000"/>
                          </a:solidFill>
                          <a:effectLst/>
                          <a:latin typeface="Calibri"/>
                        </a:rPr>
                        <a:t>20.33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Pudali Kd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 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47,95,140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Pimparkheda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1,48,42,565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15.81%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440726">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Raniuchegaon Ghan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1,03,02,825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440726">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Ghonsi Tanda.No:- 2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89,13,688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Ramasgaon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Bappasaheb Narhari Uddhan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58,25,395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Ghanegaon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 Manojkumar Bhakkad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43,44,332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1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Dahalegaon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85,96,963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983426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656917105"/>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7994">
                <a:tc>
                  <a:txBody>
                    <a:bodyPr/>
                    <a:lstStyle/>
                    <a:p>
                      <a:pPr algn="ctr" fontAlgn="ctr"/>
                      <a:r>
                        <a:rPr lang="en-IN" sz="1400" b="0" i="0" u="none" strike="noStrike" dirty="0">
                          <a:solidFill>
                            <a:srgbClr val="000000"/>
                          </a:solidFill>
                          <a:effectLst/>
                          <a:latin typeface="Calibri"/>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Bodkha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Pawan Shivaji Surang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45,34,510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37994">
                <a:tc>
                  <a:txBody>
                    <a:bodyPr/>
                    <a:lstStyle/>
                    <a:p>
                      <a:pPr algn="ctr" fontAlgn="ctr"/>
                      <a:r>
                        <a:rPr lang="en-IN" sz="1400" b="0" i="0" u="none" strike="noStrike">
                          <a:solidFill>
                            <a:srgbClr val="000000"/>
                          </a:solidFill>
                          <a:effectLst/>
                          <a:latin typeface="Calibri"/>
                        </a:rPr>
                        <a:t>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1,86,88,267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37994">
                <a:tc>
                  <a:txBody>
                    <a:bodyPr/>
                    <a:lstStyle/>
                    <a:p>
                      <a:pPr algn="ctr" fontAlgn="ctr"/>
                      <a:r>
                        <a:rPr lang="en-IN" sz="1400" b="0" i="0" u="none" strike="noStrike">
                          <a:solidFill>
                            <a:srgbClr val="000000"/>
                          </a:solidFill>
                          <a:effectLst/>
                          <a:latin typeface="Calibri"/>
                        </a:rPr>
                        <a:t>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Bhogaon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Bappasaheb Narhari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81,44,609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37994">
                <a:tc>
                  <a:txBody>
                    <a:bodyPr/>
                    <a:lstStyle/>
                    <a:p>
                      <a:pPr algn="ctr" fontAlgn="ctr"/>
                      <a:r>
                        <a:rPr lang="en-IN" sz="1400" b="0" i="0" u="none" strike="noStrike">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Rahera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84,85,941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43628">
                <a:tc>
                  <a:txBody>
                    <a:bodyPr/>
                    <a:lstStyle/>
                    <a:p>
                      <a:pPr algn="ctr" fontAlgn="ctr"/>
                      <a:r>
                        <a:rPr lang="en-IN" sz="1400" b="0" i="0" u="none" strike="noStrike">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Maherjawala (Lamhanwdi)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Sachin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1,01,24,489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37994">
                <a:tc>
                  <a:txBody>
                    <a:bodyPr/>
                    <a:lstStyle/>
                    <a:p>
                      <a:pPr algn="ctr" fontAlgn="ctr"/>
                      <a:r>
                        <a:rPr lang="en-IN" sz="1400" b="0" i="0" u="none" strike="noStrike">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Jamb Samarth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1,36,75,649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Bhadali Khu.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1,00,04,341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Antarwali Tembhi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1,28,44,950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Raja Takli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1,28,94,582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Rajurkar Kotha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42,21,664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Ranjani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1,66,03,625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Kothala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Mrunal Dhabe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17,55,378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44362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Kumbhar Pimpalgaon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Shreekant Bhanudas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1,95,64,211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44362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Machindranath Chincholi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Kailash Ubale</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1,82,46,398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085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35495342"/>
              </p:ext>
            </p:extLst>
          </p:nvPr>
        </p:nvGraphicFramePr>
        <p:xfrm>
          <a:off x="497929" y="1706369"/>
          <a:ext cx="11196139" cy="5054262"/>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0701">
                <a:tc>
                  <a:txBody>
                    <a:bodyPr/>
                    <a:lstStyle/>
                    <a:p>
                      <a:pPr algn="ctr" fontAlgn="ctr"/>
                      <a:r>
                        <a:rPr lang="en-IN" sz="1400" b="0" i="0" u="none" strike="noStrike" dirty="0">
                          <a:solidFill>
                            <a:srgbClr val="000000"/>
                          </a:solidFill>
                          <a:effectLst/>
                          <a:latin typeface="Calibri"/>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Mangrul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1,81,72,232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30701">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Jafrabad</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Jafrabad</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646346">
                <a:tc>
                  <a:txBody>
                    <a:bodyPr/>
                    <a:lstStyle/>
                    <a:p>
                      <a:pPr algn="ctr" fontAlgn="ctr"/>
                      <a:r>
                        <a:rPr lang="en-IN" sz="1400" b="0" i="0" u="none" strike="noStrike">
                          <a:solidFill>
                            <a:srgbClr val="000000"/>
                          </a:solidFill>
                          <a:effectLst/>
                          <a:latin typeface="Calibri"/>
                        </a:rPr>
                        <a:t>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Konad Bk(Ahilyabai Holkar Wasthi)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Sarpanch/ Gramsevak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2,56,282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77.58%</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30701">
                <a:tc>
                  <a:txBody>
                    <a:bodyPr/>
                    <a:lstStyle/>
                    <a:p>
                      <a:pPr algn="ctr" fontAlgn="ctr"/>
                      <a:r>
                        <a:rPr lang="en-IN" sz="1400" b="0" i="0" u="none" strike="noStrike">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Devulzari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89,98,721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44.96%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0701">
                <a:tc>
                  <a:txBody>
                    <a:bodyPr/>
                    <a:lstStyle/>
                    <a:p>
                      <a:pPr algn="ctr" fontAlgn="ctr"/>
                      <a:r>
                        <a:rPr lang="en-IN" sz="1400" b="0" i="0" u="none" strike="noStrike">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Bharaj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71,37,953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30701">
                <a:tc>
                  <a:txBody>
                    <a:bodyPr/>
                    <a:lstStyle/>
                    <a:p>
                      <a:pPr algn="ctr" fontAlgn="ctr"/>
                      <a:r>
                        <a:rPr lang="en-IN" sz="1400" b="0" i="0" u="none" strike="noStrike">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80,58,337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Ambegaon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73,41,572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Borgaon Math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29,36,859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Gondhankheda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79,67,674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2.45%</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Janefal Pandit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 R. 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1,05,88,260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Yeota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1,05,58,736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Borkhedi Gaiki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42,14,448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3070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Tapovan Gondhan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Sudhir Shankarrao Mapari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87,77,373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434056">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Gokulwadi Aradkheda.1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94,69,150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01556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16271494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dirty="0">
                          <a:solidFill>
                            <a:srgbClr val="000000"/>
                          </a:solidFill>
                          <a:effectLst/>
                          <a:latin typeface="Calibri"/>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Nimkheda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77,31,485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453108">
                <a:tc>
                  <a:txBody>
                    <a:bodyPr/>
                    <a:lstStyle/>
                    <a:p>
                      <a:pPr algn="ctr" fontAlgn="ctr"/>
                      <a:r>
                        <a:rPr lang="en-IN" sz="1400" b="0" i="0" u="none" strike="noStrike">
                          <a:solidFill>
                            <a:srgbClr val="000000"/>
                          </a:solidFill>
                          <a:effectLst/>
                          <a:latin typeface="Calibri"/>
                        </a:rPr>
                        <a:t>109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Chairmen Yamuna Majur Sahkari Sanstha Maryadit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23,07,761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110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Sawarkheda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Sarjrao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30,51,019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Mhasrul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Ltd Khasgaon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1,15,22,563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53108">
                <a:tc>
                  <a:txBody>
                    <a:bodyPr/>
                    <a:lstStyle/>
                    <a:p>
                      <a:pPr algn="ctr" fontAlgn="ctr"/>
                      <a:r>
                        <a:rPr lang="en-IN" sz="1400" b="0" i="0" u="none" strike="noStrike">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Ambegaon (Dhakewadi)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S.R.L Ltd Khasgaon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87,23,073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Bharaj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r-FR" sz="1400" b="0" i="0" u="none" strike="noStrike">
                          <a:solidFill>
                            <a:srgbClr val="000000"/>
                          </a:solidFill>
                          <a:effectLst/>
                          <a:latin typeface="Calibri" panose="020F0502020204030204" pitchFamily="34" charset="0"/>
                          <a:cs typeface="Calibri" panose="020F0502020204030204" pitchFamily="34" charset="0"/>
                        </a:rPr>
                        <a:t>S.R.L Construction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2,23,49,430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45217">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Jalna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Jalna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Loundhiyachiwadi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Chairmen Sarvdharm Sambhav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21,67,116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46.83%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Ramrav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1,15,23,858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34.52%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Rohanwadi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69,27,468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Tandulwadi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58,55,809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Gawali Pokhari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95,85,264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Ambedkar 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Pooja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25,83,061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Tandulwadi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75,57,211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8283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1333032382"/>
              </p:ext>
            </p:extLst>
          </p:nvPr>
        </p:nvGraphicFramePr>
        <p:xfrm>
          <a:off x="373109" y="1129665"/>
          <a:ext cx="11470547" cy="5584885"/>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67535">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75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3321">
                <a:tc rowSpan="2">
                  <a:txBody>
                    <a:bodyPr/>
                    <a:lstStyle/>
                    <a:p>
                      <a:pPr algn="ctr" rtl="0" fontAlgn="ctr"/>
                      <a:r>
                        <a:rPr lang="en-IN" sz="1400" b="1" dirty="0" err="1">
                          <a:effectLst/>
                          <a:latin typeface="Calibri" panose="020F0502020204030204" pitchFamily="34" charset="0"/>
                        </a:rPr>
                        <a:t>Ambad</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3321">
                <a:tc vMerge="1">
                  <a:txBody>
                    <a:bodyPr/>
                    <a:lstStyle/>
                    <a:p>
                      <a:endParaRPr lang="en-IN"/>
                    </a:p>
                  </a:txBody>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3321">
                <a:tc rowSpan="2">
                  <a:txBody>
                    <a:bodyPr/>
                    <a:lstStyle/>
                    <a:p>
                      <a:pPr algn="ctr" rtl="0" fontAlgn="ctr"/>
                      <a:r>
                        <a:rPr lang="en-IN" sz="1400" b="1" dirty="0" err="1">
                          <a:effectLst/>
                          <a:latin typeface="Calibri" panose="020F0502020204030204" pitchFamily="34" charset="0"/>
                        </a:rPr>
                        <a:t>Badnapur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3321">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3321">
                <a:tc rowSpan="2">
                  <a:txBody>
                    <a:bodyPr/>
                    <a:lstStyle/>
                    <a:p>
                      <a:pPr algn="ctr" rtl="0" fontAlgn="ctr"/>
                      <a:r>
                        <a:rPr lang="en-IN" sz="1400" b="1" dirty="0" err="1">
                          <a:effectLst/>
                          <a:latin typeface="Calibri" panose="020F0502020204030204" pitchFamily="34" charset="0"/>
                        </a:rPr>
                        <a:t>Bhokardan</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3321">
                <a:tc vMerge="1">
                  <a:txBody>
                    <a:bodyPr/>
                    <a:lstStyle/>
                    <a:p>
                      <a:endParaRPr lang="en-IN"/>
                    </a:p>
                  </a:txBody>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3321">
                <a:tc rowSpan="2">
                  <a:txBody>
                    <a:bodyPr/>
                    <a:lstStyle/>
                    <a:p>
                      <a:pPr algn="ctr" rtl="0" fontAlgn="ctr"/>
                      <a:r>
                        <a:rPr lang="en-IN" sz="1400" b="1" dirty="0" err="1">
                          <a:effectLst/>
                          <a:latin typeface="Calibri" panose="020F0502020204030204" pitchFamily="34" charset="0"/>
                        </a:rPr>
                        <a:t>Ghanswangi</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3321">
                <a:tc vMerge="1">
                  <a:txBody>
                    <a:bodyPr/>
                    <a:lstStyle/>
                    <a:p>
                      <a:endParaRPr lang="en-IN"/>
                    </a:p>
                  </a:txBody>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3321">
                <a:tc rowSpan="2">
                  <a:txBody>
                    <a:bodyPr/>
                    <a:lstStyle/>
                    <a:p>
                      <a:pPr algn="ctr" rtl="0" fontAlgn="ctr"/>
                      <a:r>
                        <a:rPr lang="en-IN" sz="1400" b="1">
                          <a:effectLst/>
                          <a:latin typeface="Calibri" panose="020F0502020204030204" pitchFamily="34" charset="0"/>
                        </a:rPr>
                        <a:t>Jafrabad</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3321">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3321">
                <a:tc rowSpan="2">
                  <a:txBody>
                    <a:bodyPr/>
                    <a:lstStyle/>
                    <a:p>
                      <a:pPr algn="ctr" rtl="0" fontAlgn="ctr"/>
                      <a:r>
                        <a:rPr lang="en-IN" sz="1400" b="1" dirty="0" err="1">
                          <a:effectLst/>
                          <a:latin typeface="Calibri" panose="020F0502020204030204" pitchFamily="34" charset="0"/>
                        </a:rPr>
                        <a:t>Jalna</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274254"/>
                  </a:ext>
                </a:extLst>
              </a:tr>
              <a:tr h="323321">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486399"/>
                  </a:ext>
                </a:extLst>
              </a:tr>
              <a:tr h="323321">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240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23321">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23321">
                <a:tc gridSpan="2">
                  <a:txBody>
                    <a:bodyPr/>
                    <a:lstStyle/>
                    <a:p>
                      <a:pPr algn="ctr" rtl="0" fontAlgn="ctr"/>
                      <a:r>
                        <a:rPr lang="en-US" sz="16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fontAlgn="ctr"/>
                      <a:r>
                        <a:rPr lang="en-IN" sz="1600" b="1" dirty="0">
                          <a:effectLst/>
                          <a:latin typeface="Calibri" panose="020F0502020204030204" pitchFamily="34" charset="0"/>
                        </a:rPr>
                        <a:t>370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355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66235"/>
                  </a:ext>
                </a:extLst>
              </a:tr>
            </a:tbl>
          </a:graphicData>
        </a:graphic>
      </p:graphicFrame>
    </p:spTree>
    <p:extLst>
      <p:ext uri="{BB962C8B-B14F-4D97-AF65-F5344CB8AC3E}">
        <p14:creationId xmlns:p14="http://schemas.microsoft.com/office/powerpoint/2010/main" val="201524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00038044"/>
              </p:ext>
            </p:extLst>
          </p:nvPr>
        </p:nvGraphicFramePr>
        <p:xfrm>
          <a:off x="497929" y="1706369"/>
          <a:ext cx="11196139" cy="2991321"/>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dirty="0">
                          <a:solidFill>
                            <a:srgbClr val="000000"/>
                          </a:solidFill>
                          <a:effectLst/>
                          <a:latin typeface="Calibri"/>
                        </a:rPr>
                        <a:t>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Revgaon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1,64,07,524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Wanadgaon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Pawan Surang</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34,45,539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123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Golawadi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60,20,522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124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Bapkal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77,04,487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125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Gondegaon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Gyaneshwar 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1,18,19,843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126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1,80,60,000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Pirkalyan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66,49,583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Dhavedi Thar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1,08,08,604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Solgavhan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69,98,833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bl>
          </a:graphicData>
        </a:graphic>
      </p:graphicFrame>
    </p:spTree>
    <p:extLst>
      <p:ext uri="{BB962C8B-B14F-4D97-AF65-F5344CB8AC3E}">
        <p14:creationId xmlns:p14="http://schemas.microsoft.com/office/powerpoint/2010/main" val="135418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Completed</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1909638307"/>
              </p:ext>
            </p:extLst>
          </p:nvPr>
        </p:nvGraphicFramePr>
        <p:xfrm>
          <a:off x="497929" y="1113183"/>
          <a:ext cx="11196137" cy="593185"/>
        </p:xfrm>
        <a:graphic>
          <a:graphicData uri="http://schemas.openxmlformats.org/drawingml/2006/table">
            <a:tbl>
              <a:tblPr/>
              <a:tblGrid>
                <a:gridCol w="616256">
                  <a:extLst>
                    <a:ext uri="{9D8B030D-6E8A-4147-A177-3AD203B41FA5}">
                      <a16:colId xmlns:a16="http://schemas.microsoft.com/office/drawing/2014/main" val="20000"/>
                    </a:ext>
                  </a:extLst>
                </a:gridCol>
                <a:gridCol w="1843045">
                  <a:extLst>
                    <a:ext uri="{9D8B030D-6E8A-4147-A177-3AD203B41FA5}">
                      <a16:colId xmlns:a16="http://schemas.microsoft.com/office/drawing/2014/main" val="20001"/>
                    </a:ext>
                  </a:extLst>
                </a:gridCol>
                <a:gridCol w="3911147">
                  <a:extLst>
                    <a:ext uri="{9D8B030D-6E8A-4147-A177-3AD203B41FA5}">
                      <a16:colId xmlns:a16="http://schemas.microsoft.com/office/drawing/2014/main" val="20002"/>
                    </a:ext>
                  </a:extLst>
                </a:gridCol>
                <a:gridCol w="1731800">
                  <a:extLst>
                    <a:ext uri="{9D8B030D-6E8A-4147-A177-3AD203B41FA5}">
                      <a16:colId xmlns:a16="http://schemas.microsoft.com/office/drawing/2014/main" val="20003"/>
                    </a:ext>
                  </a:extLst>
                </a:gridCol>
                <a:gridCol w="1459381">
                  <a:extLst>
                    <a:ext uri="{9D8B030D-6E8A-4147-A177-3AD203B41FA5}">
                      <a16:colId xmlns:a16="http://schemas.microsoft.com/office/drawing/2014/main" val="20004"/>
                    </a:ext>
                  </a:extLst>
                </a:gridCol>
                <a:gridCol w="1634508">
                  <a:extLst>
                    <a:ext uri="{9D8B030D-6E8A-4147-A177-3AD203B41FA5}">
                      <a16:colId xmlns:a16="http://schemas.microsoft.com/office/drawing/2014/main" val="20005"/>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00407144"/>
              </p:ext>
            </p:extLst>
          </p:nvPr>
        </p:nvGraphicFramePr>
        <p:xfrm>
          <a:off x="497929" y="1706369"/>
          <a:ext cx="11196136" cy="5048823"/>
        </p:xfrm>
        <a:graphic>
          <a:graphicData uri="http://schemas.openxmlformats.org/drawingml/2006/table">
            <a:tbl>
              <a:tblPr/>
              <a:tblGrid>
                <a:gridCol w="616255">
                  <a:extLst>
                    <a:ext uri="{9D8B030D-6E8A-4147-A177-3AD203B41FA5}">
                      <a16:colId xmlns:a16="http://schemas.microsoft.com/office/drawing/2014/main" val="232975009"/>
                    </a:ext>
                  </a:extLst>
                </a:gridCol>
                <a:gridCol w="1843045">
                  <a:extLst>
                    <a:ext uri="{9D8B030D-6E8A-4147-A177-3AD203B41FA5}">
                      <a16:colId xmlns:a16="http://schemas.microsoft.com/office/drawing/2014/main" val="785303415"/>
                    </a:ext>
                  </a:extLst>
                </a:gridCol>
                <a:gridCol w="3911147">
                  <a:extLst>
                    <a:ext uri="{9D8B030D-6E8A-4147-A177-3AD203B41FA5}">
                      <a16:colId xmlns:a16="http://schemas.microsoft.com/office/drawing/2014/main" val="2413870011"/>
                    </a:ext>
                  </a:extLst>
                </a:gridCol>
                <a:gridCol w="1731800">
                  <a:extLst>
                    <a:ext uri="{9D8B030D-6E8A-4147-A177-3AD203B41FA5}">
                      <a16:colId xmlns:a16="http://schemas.microsoft.com/office/drawing/2014/main" val="1904706511"/>
                    </a:ext>
                  </a:extLst>
                </a:gridCol>
                <a:gridCol w="1459381">
                  <a:extLst>
                    <a:ext uri="{9D8B030D-6E8A-4147-A177-3AD203B41FA5}">
                      <a16:colId xmlns:a16="http://schemas.microsoft.com/office/drawing/2014/main" val="1261089464"/>
                    </a:ext>
                  </a:extLst>
                </a:gridCol>
                <a:gridCol w="1634508">
                  <a:extLst>
                    <a:ext uri="{9D8B030D-6E8A-4147-A177-3AD203B41FA5}">
                      <a16:colId xmlns:a16="http://schemas.microsoft.com/office/drawing/2014/main" val="3569328776"/>
                    </a:ext>
                  </a:extLst>
                </a:gridCol>
              </a:tblGrid>
              <a:tr h="388371">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Ambad</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Ambad</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dirty="0">
                          <a:solidFill>
                            <a:srgbClr val="000000"/>
                          </a:solidFill>
                          <a:effectLst/>
                          <a:latin typeface="Calibri"/>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Dhakalgaon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23,77,151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dirty="0">
                          <a:solidFill>
                            <a:srgbClr val="000000"/>
                          </a:solidFill>
                          <a:effectLst/>
                          <a:latin typeface="Calibri"/>
                        </a:rPr>
                        <a:t>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Dungaon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10,18,171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dirty="0">
                          <a:solidFill>
                            <a:srgbClr val="000000"/>
                          </a:solidFill>
                          <a:effectLst/>
                          <a:latin typeface="Calibr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Ganga Chincholi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Gauri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7,31,790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958823137"/>
                  </a:ext>
                </a:extLst>
              </a:tr>
              <a:tr h="388371">
                <a:tc>
                  <a:txBody>
                    <a:bodyPr/>
                    <a:lstStyle/>
                    <a:p>
                      <a:pPr algn="ctr" fontAlgn="ctr"/>
                      <a:r>
                        <a:rPr lang="en-IN" sz="1400" b="0" i="0" u="none" strike="noStrike" dirty="0">
                          <a:solidFill>
                            <a:srgbClr val="000000"/>
                          </a:solidFill>
                          <a:effectLst/>
                          <a:latin typeface="Calibri"/>
                        </a:rPr>
                        <a:t>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Kaudgaon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14,99,000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dirty="0">
                          <a:solidFill>
                            <a:srgbClr val="000000"/>
                          </a:solidFill>
                          <a:effectLst/>
                          <a:latin typeface="Calibri"/>
                        </a:rPr>
                        <a:t>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Pagirwadi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14,98,000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27-12-2021</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Badapur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Sarpanch/ Gramsevak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4,27,223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 Months</a:t>
                      </a:r>
                    </a:p>
                  </a:txBody>
                  <a:tcPr marL="9525" marR="9525" marT="9525" marB="0" anchor="ctr"/>
                </a:tc>
                <a:extLst>
                  <a:ext uri="{0D108BD9-81ED-4DB2-BD59-A6C34878D82A}">
                    <a16:rowId xmlns:a16="http://schemas.microsoft.com/office/drawing/2014/main" val="1265709391"/>
                  </a:ext>
                </a:extLst>
              </a:tr>
              <a:tr h="388371">
                <a:tc gridSpan="6">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Badnapur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Badnapur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Dhamangaon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Nayan Nanasaheb Nannware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23,07,095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extLst>
                  <a:ext uri="{0D108BD9-81ED-4DB2-BD59-A6C34878D82A}">
                    <a16:rowId xmlns:a16="http://schemas.microsoft.com/office/drawing/2014/main" val="2097610716"/>
                  </a:ext>
                </a:extLst>
              </a:tr>
              <a:tr h="388371">
                <a:tc gridSpan="6">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Ghanswangi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Mangu Jalgaon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Pooja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23,90,086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969378695"/>
                  </a:ext>
                </a:extLst>
              </a:tr>
              <a:tr h="388371">
                <a:tc gridSpan="6">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Jafrabad</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Jafrabad</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Bramhapuri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10,61,596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2669036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Completed</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93880130"/>
              </p:ext>
            </p:extLst>
          </p:nvPr>
        </p:nvGraphicFramePr>
        <p:xfrm>
          <a:off x="497929" y="1706369"/>
          <a:ext cx="11196139" cy="768614"/>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Ghanswangi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Ghanswangi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Yawalpimpri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14,28,000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14-10-2021</a:t>
                      </a:r>
                    </a:p>
                  </a:txBody>
                  <a:tcPr marL="9525" marR="9525" marT="9525" marB="0" anchor="ctr"/>
                </a:tc>
                <a:tc>
                  <a:txBody>
                    <a:bodyPr/>
                    <a:lstStyle/>
                    <a:p>
                      <a:pPr algn="ctr" fontAlgn="ct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IN" sz="1400" b="0" i="0" u="none" strike="noStrike" dirty="0">
                        <a:solidFill>
                          <a:srgbClr val="000000"/>
                        </a:solidFill>
                        <a:effectLst/>
                        <a:latin typeface="Calibri"/>
                      </a:endParaRPr>
                    </a:p>
                  </a:txBody>
                  <a:tcPr marL="9525" marR="9525" marT="9525" marB="0" anchor="ctr"/>
                </a:tc>
                <a:tc>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bl>
          </a:graphicData>
        </a:graphic>
      </p:graphicFrame>
    </p:spTree>
    <p:extLst>
      <p:ext uri="{BB962C8B-B14F-4D97-AF65-F5344CB8AC3E}">
        <p14:creationId xmlns:p14="http://schemas.microsoft.com/office/powerpoint/2010/main" val="63040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Ambad</a:t>
            </a:r>
            <a:endParaRPr lang="en-IN" altLang="en-US" sz="3100" b="1" dirty="0">
              <a:latin typeface="+mn-lt"/>
            </a:endParaRP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3856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3856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357" y="4160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13102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378440881"/>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7994">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Ambad</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Ambad</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7994">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Dawargaon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14,44,487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63.65%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9.19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7994">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Awa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 Jambuwant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22,81,708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96.76%</a:t>
                      </a:r>
                    </a:p>
                  </a:txBody>
                  <a:tcPr marL="9525" marR="9525" marT="9525" marB="0" anchor="ctr"/>
                </a:tc>
                <a:tc>
                  <a:txBody>
                    <a:bodyPr/>
                    <a:lstStyle/>
                    <a:p>
                      <a:pPr algn="ctr" fontAlgn="ctr"/>
                      <a:r>
                        <a:rPr lang="en-IN" sz="1400" b="0" i="0" u="none" strike="noStrike">
                          <a:solidFill>
                            <a:srgbClr val="000000"/>
                          </a:solidFill>
                          <a:effectLst/>
                          <a:latin typeface="Calibri"/>
                        </a:rPr>
                        <a:t>70.45%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16.07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7994">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Sadeswangi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14,79,400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92.45%</a:t>
                      </a:r>
                    </a:p>
                  </a:txBody>
                  <a:tcPr marL="9525" marR="9525" marT="9525" marB="0" anchor="ctr"/>
                </a:tc>
                <a:tc>
                  <a:txBody>
                    <a:bodyPr/>
                    <a:lstStyle/>
                    <a:p>
                      <a:pPr algn="ctr" fontAlgn="ctr"/>
                      <a:r>
                        <a:rPr lang="en-IN" sz="1400" b="0" i="0" u="none" strike="noStrike">
                          <a:solidFill>
                            <a:srgbClr val="000000"/>
                          </a:solidFill>
                          <a:effectLst/>
                          <a:latin typeface="Calibri"/>
                        </a:rPr>
                        <a:t>75.17%</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11.12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7994">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Kothala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14,30,940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37994">
                <a:tc>
                  <a:txBody>
                    <a:bodyPr/>
                    <a:lstStyle/>
                    <a:p>
                      <a:pPr algn="ctr" fontAlgn="ctr"/>
                      <a:r>
                        <a:rPr lang="en-IN" sz="1400" b="0" i="0" u="none" strike="noStrike">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Kolisrasgaon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14,27,121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Domalgaon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Sachin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9,92,599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88.52%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44362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Ghungarde Hadgaon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Sahadev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14,28,377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80.13%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Dodadgaon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Lahamage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20,47,938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77.72%</a:t>
                      </a:r>
                    </a:p>
                  </a:txBody>
                  <a:tcPr marL="9525" marR="9525" marT="9525" marB="0" anchor="ctr"/>
                </a:tc>
                <a:tc>
                  <a:txBody>
                    <a:bodyPr/>
                    <a:lstStyle/>
                    <a:p>
                      <a:pPr algn="ctr" fontAlgn="ctr"/>
                      <a:r>
                        <a:rPr lang="en-IN" sz="1400" b="0" i="0" u="none" strike="noStrike">
                          <a:solidFill>
                            <a:srgbClr val="000000"/>
                          </a:solidFill>
                          <a:effectLst/>
                          <a:latin typeface="Calibri"/>
                        </a:rPr>
                        <a:t>32.42%</a:t>
                      </a:r>
                    </a:p>
                  </a:txBody>
                  <a:tcPr marL="9525" marR="9525" marT="9525" marB="0" anchor="ctr"/>
                </a:tc>
                <a:tc>
                  <a:txBody>
                    <a:bodyPr/>
                    <a:lstStyle/>
                    <a:p>
                      <a:pPr algn="ctr" fontAlgn="ctr"/>
                      <a:r>
                        <a:rPr lang="en-IN" sz="1400" b="0" i="0" u="none" strike="noStrike">
                          <a:solidFill>
                            <a:srgbClr val="000000"/>
                          </a:solidFill>
                          <a:effectLst/>
                          <a:latin typeface="Calibri"/>
                        </a:rPr>
                        <a:t>6.64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4362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Kauchalwadi Ambad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Ramprasad Madanrao Khandare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22,57,457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71.43%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Gangramwadi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14,94,864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44362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Soundalgaon (Azimnagar)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Shivprasad Giram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21,44,879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41.98%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9.00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Antarwala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 Prasad Madanrao Khandare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12,62,800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3799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Chikangaon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14,74,000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Ambad</a:t>
            </a:r>
            <a:endParaRPr lang="en-IN" altLang="en-US" sz="3100" b="1" dirty="0">
              <a:latin typeface="+mn-lt"/>
            </a:endParaRPr>
          </a:p>
        </p:txBody>
      </p:sp>
      <p:pic>
        <p:nvPicPr>
          <p:cNvPr id="307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62"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770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Badnapur</a:t>
            </a:r>
            <a:endParaRPr lang="en-IN" altLang="en-US" sz="3100" b="1" dirty="0">
              <a:latin typeface="+mn-lt"/>
            </a:endParaRPr>
          </a:p>
        </p:txBody>
      </p:sp>
      <p:pic>
        <p:nvPicPr>
          <p:cNvPr id="409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4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332" y="127088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06" y="4146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814" y="4163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Badnapur</a:t>
            </a:r>
            <a:endParaRPr lang="en-IN" altLang="en-US" sz="3100" b="1" dirty="0">
              <a:latin typeface="+mn-lt"/>
            </a:endParaRPr>
          </a:p>
        </p:txBody>
      </p:sp>
      <p:pic>
        <p:nvPicPr>
          <p:cNvPr id="512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634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rotWithShape="1">
          <a:blip r:embed="rId3">
            <a:extLst>
              <a:ext uri="{28A0092B-C50C-407E-A947-70E740481C1C}">
                <a14:useLocalDpi xmlns:a14="http://schemas.microsoft.com/office/drawing/2010/main" val="0"/>
              </a:ext>
            </a:extLst>
          </a:blip>
          <a:srcRect b="2599"/>
          <a:stretch/>
        </p:blipFill>
        <p:spPr bwMode="auto">
          <a:xfrm>
            <a:off x="6824706" y="1276350"/>
            <a:ext cx="4320000" cy="24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714"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192"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Bhokardan</a:t>
            </a:r>
            <a:endParaRPr lang="en-IN" altLang="en-US" sz="3100" b="1" dirty="0">
              <a:latin typeface="+mn-lt"/>
            </a:endParaRPr>
          </a:p>
        </p:txBody>
      </p:sp>
      <p:pic>
        <p:nvPicPr>
          <p:cNvPr id="614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5557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Bhokardan</a:t>
            </a:r>
            <a:endParaRPr lang="en-IN" altLang="en-US" sz="3100" b="1" dirty="0">
              <a:latin typeface="+mn-lt"/>
            </a:endParaRPr>
          </a:p>
        </p:txBody>
      </p:sp>
      <p:pic>
        <p:nvPicPr>
          <p:cNvPr id="717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02"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082" y="127898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88" y="415593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2080" y="4154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Ghanswangi</a:t>
            </a:r>
            <a:endParaRPr lang="en-IN" altLang="en-US" sz="3100" b="1" dirty="0">
              <a:latin typeface="+mn-lt"/>
            </a:endParaRPr>
          </a:p>
        </p:txBody>
      </p:sp>
      <p:pic>
        <p:nvPicPr>
          <p:cNvPr id="819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706" y="127007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5080" y="4146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4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Ghanswangi</a:t>
            </a:r>
            <a:endParaRPr lang="en-IN" altLang="en-US" sz="3100" b="1" dirty="0">
              <a:latin typeface="+mn-lt"/>
            </a:endParaRPr>
          </a:p>
        </p:txBody>
      </p:sp>
      <p:pic>
        <p:nvPicPr>
          <p:cNvPr id="921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985" y="128601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80" y="127307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06" y="415542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7" y="415892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Jafrabad</a:t>
            </a:r>
            <a:endParaRPr lang="en-IN" altLang="en-US" sz="3100" b="1" dirty="0">
              <a:latin typeface="+mn-lt"/>
            </a:endParaRPr>
          </a:p>
        </p:txBody>
      </p:sp>
      <p:pic>
        <p:nvPicPr>
          <p:cNvPr id="1024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14"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080" y="1274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5080"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188" y="414301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Jafrabad</a:t>
            </a:r>
            <a:endParaRPr lang="en-IN" altLang="en-US" sz="3100" b="1" dirty="0">
              <a:latin typeface="+mn-lt"/>
            </a:endParaRPr>
          </a:p>
        </p:txBody>
      </p:sp>
      <p:pic>
        <p:nvPicPr>
          <p:cNvPr id="3"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88" y="128601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06" y="126912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88" y="4166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080" y="414921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9152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Jalna</a:t>
            </a:r>
            <a:endParaRPr lang="en-IN" altLang="en-US" sz="3100" b="1" dirty="0">
              <a:latin typeface="+mn-lt"/>
            </a:endParaRPr>
          </a:p>
        </p:txBody>
      </p:sp>
      <p:pic>
        <p:nvPicPr>
          <p:cNvPr id="1229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168" y="1280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454" y="127122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454" y="4160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2553018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Dadhegaon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62,19,469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Dhangarpimpri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Ramrav Ratod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54,06,395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Kingaonwadi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Matsyodari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17,56,285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46.22%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Sachin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22,46,740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45.12%</a:t>
                      </a:r>
                    </a:p>
                  </a:txBody>
                  <a:tcPr marL="9525" marR="9525" marT="9525" marB="0" anchor="ctr"/>
                </a:tc>
                <a:tc>
                  <a:txBody>
                    <a:bodyPr/>
                    <a:lstStyle/>
                    <a:p>
                      <a:pPr algn="ctr" fontAlgn="ctr"/>
                      <a:r>
                        <a:rPr lang="en-IN" sz="1400" b="0" i="0" u="none" strike="noStrike">
                          <a:solidFill>
                            <a:srgbClr val="000000"/>
                          </a:solidFill>
                          <a:effectLst/>
                          <a:latin typeface="Calibri"/>
                        </a:rPr>
                        <a:t>38.49%</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8.65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Mardi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 Kuntimal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22,35,116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Bhanang Jalgaon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57,82,106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Vitthal 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Shital Rustom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36,00,699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28.30%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Harakheda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 Samarth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23,08,427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Narayangaon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7,71,369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25.41%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Kuran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16,20,353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Bhivandi Bodkha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14,47,624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Maher Bhaigaon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74,87,740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Rewalgaon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14,26,643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Malyachiwadi &amp; Bhokarwadi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S.V Kale</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22,22,849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91529" y="184336"/>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Jalna</a:t>
            </a:r>
            <a:endParaRPr lang="en-IN" altLang="en-US" sz="3100" b="1" dirty="0">
              <a:latin typeface="+mn-lt"/>
            </a:endParaRPr>
          </a:p>
        </p:txBody>
      </p:sp>
      <p:pic>
        <p:nvPicPr>
          <p:cNvPr id="1027"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558" y="132446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34076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407707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779" y="407707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3101729320"/>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16928429"/>
              </p:ext>
            </p:extLst>
          </p:nvPr>
        </p:nvGraphicFramePr>
        <p:xfrm>
          <a:off x="497929" y="1706369"/>
          <a:ext cx="11196139" cy="505565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1067">
                <a:tc>
                  <a:txBody>
                    <a:bodyPr/>
                    <a:lstStyle/>
                    <a:p>
                      <a:pPr algn="ctr" fontAlgn="ctr"/>
                      <a:r>
                        <a:rPr lang="en-IN" sz="1400" b="0" i="0" u="none" strike="noStrike" dirty="0">
                          <a:solidFill>
                            <a:srgbClr val="000000"/>
                          </a:solidFill>
                          <a:effectLst/>
                          <a:latin typeface="Calibri"/>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Ramgavhan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83,83,371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31067">
                <a:tc>
                  <a:txBody>
                    <a:bodyPr/>
                    <a:lstStyle/>
                    <a:p>
                      <a:pPr algn="ctr" fontAlgn="ctr"/>
                      <a:r>
                        <a:rPr lang="en-IN" sz="1400" b="0" i="0" u="none" strike="noStrike">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Mahakala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3,88,61,073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01-06-2023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31067">
                <a:tc>
                  <a:txBody>
                    <a:bodyPr/>
                    <a:lstStyle/>
                    <a:p>
                      <a:pPr algn="ctr" fontAlgn="ctr"/>
                      <a:r>
                        <a:rPr lang="en-IN" sz="1400" b="0" i="0" u="none" strike="noStrike">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Bantakali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S.D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22,70,913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31067">
                <a:tc>
                  <a:txBody>
                    <a:bodyPr/>
                    <a:lstStyle/>
                    <a:p>
                      <a:pPr algn="ctr" fontAlgn="ctr"/>
                      <a:r>
                        <a:rPr lang="en-IN" sz="1400" b="0" i="0" u="none" strike="noStrike">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Laxmanrao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64,66,808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1067">
                <a:tc>
                  <a:txBody>
                    <a:bodyPr/>
                    <a:lstStyle/>
                    <a:p>
                      <a:pPr algn="ctr" fontAlgn="ctr"/>
                      <a:r>
                        <a:rPr lang="en-IN" sz="1400" b="0" i="0" u="none" strike="noStrike">
                          <a:solidFill>
                            <a:srgbClr val="000000"/>
                          </a:solidFill>
                          <a:effectLst/>
                          <a:latin typeface="Calibri"/>
                        </a:rPr>
                        <a:t>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Hasnapur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75,31,117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31067">
                <a:tc>
                  <a:txBody>
                    <a:bodyPr/>
                    <a:lstStyle/>
                    <a:p>
                      <a:pPr algn="ctr" fontAlgn="ctr"/>
                      <a:r>
                        <a:rPr lang="en-IN" sz="1400" b="0" i="0" u="none" strike="noStrike">
                          <a:solidFill>
                            <a:srgbClr val="000000"/>
                          </a:solidFill>
                          <a:effectLst/>
                          <a:latin typeface="Calibri"/>
                        </a:rPr>
                        <a:t>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Naggonyachiwadi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 Jabuwant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19,03,038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43453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Domegaon Ambad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76,52,885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3106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86,89,021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04-01-2023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43453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Kukadgaon Ambad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60,42,303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3106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Indalgaon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Gauri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14,28,505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3106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Khadkeshwar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Sahdev Rajesh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8,23,256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43453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Dudhpuri &amp; Dudhpuri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58,77,614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43453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Mathpimpalgaon &amp; Gola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63,87,142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3106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Nihalsingwadi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S.R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41,89,131</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73910325"/>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Sarangpur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46,77,677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B.N Udhan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86,66,699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Shiradhon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Chairmen Jabuwant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29,27,022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71,13,969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46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Sukhapuri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Jargad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1,11,39,885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47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Bhalgaon Ambad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C.Yamuna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23,65,279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Lakhmapuri Ambad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S.V Kale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20,87,198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Kailash Laxmanrao Ubale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80,86,545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Badnapur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Badnapur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Chikhali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20,91,018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85.69%</a:t>
                      </a:r>
                    </a:p>
                  </a:txBody>
                  <a:tcPr marL="9525" marR="9525" marT="9525" marB="0" anchor="ctr"/>
                </a:tc>
                <a:tc>
                  <a:txBody>
                    <a:bodyPr/>
                    <a:lstStyle/>
                    <a:p>
                      <a:pPr algn="ctr" fontAlgn="ctr"/>
                      <a:r>
                        <a:rPr lang="en-IN" sz="1400" b="0" i="0" u="none" strike="noStrike">
                          <a:solidFill>
                            <a:srgbClr val="000000"/>
                          </a:solidFill>
                          <a:effectLst/>
                          <a:latin typeface="Calibri"/>
                        </a:rPr>
                        <a:t>80.73%</a:t>
                      </a:r>
                    </a:p>
                  </a:txBody>
                  <a:tcPr marL="9525" marR="9525" marT="9525" marB="0" anchor="ctr"/>
                </a:tc>
                <a:tc>
                  <a:txBody>
                    <a:bodyPr/>
                    <a:lstStyle/>
                    <a:p>
                      <a:pPr algn="ctr" fontAlgn="ctr"/>
                      <a:r>
                        <a:rPr lang="en-IN" sz="1400" b="0" i="0" u="none" strike="noStrike">
                          <a:solidFill>
                            <a:srgbClr val="000000"/>
                          </a:solidFill>
                          <a:effectLst/>
                          <a:latin typeface="Calibri"/>
                        </a:rPr>
                        <a:t>16.88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Adinath Janardhan Dale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14,28,495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Chitoda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9,50,579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Shirasgaon Ghati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Samarth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20,79,200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Bharadkheda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Mayur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68,19,209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221841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45217">
                <a:tc>
                  <a:txBody>
                    <a:bodyPr/>
                    <a:lstStyle/>
                    <a:p>
                      <a:pPr algn="ctr" fontAlgn="ctr"/>
                      <a:r>
                        <a:rPr lang="en-IN" sz="1400" b="0" i="0" u="none" strike="noStrike" dirty="0">
                          <a:solidFill>
                            <a:srgbClr val="000000"/>
                          </a:solidFill>
                          <a:effectLst/>
                          <a:latin typeface="Calibri"/>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Ghotan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Ajinkya Ramrao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48,08,124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Hiwara Dabhadi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13,68,630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45217">
                <a:tc>
                  <a:txBody>
                    <a:bodyPr/>
                    <a:lstStyle/>
                    <a:p>
                      <a:pPr algn="ctr" fontAlgn="ctr"/>
                      <a:r>
                        <a:rPr lang="en-IN" sz="1400" b="0" i="0" u="none" strike="noStrike">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Ranjangaon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S.B Sirsaat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23,71,802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Malegaon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41,55,571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21.34%</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Waiha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85,02,830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a:solidFill>
                            <a:srgbClr val="000000"/>
                          </a:solidFill>
                          <a:effectLst/>
                          <a:latin typeface="Calibri"/>
                        </a:rPr>
                        <a:t>60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67,39,028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Yamuna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23,55,020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9.83%</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Kajala Pankheda 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D.R. Jarhad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1,88,40,624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9.59%</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Nikalak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64,25,327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49,52,045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Deogaon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94,39,579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Kasturwadi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Shivneri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23,80,060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45310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Pathar Deolgaon 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1,34,40,346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Gokulwadi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Sachin</a:t>
                      </a:r>
                      <a:r>
                        <a:rPr lang="en-US" sz="1400" b="0" i="0" u="none" strike="noStrike" dirty="0">
                          <a:solidFill>
                            <a:srgbClr val="000000"/>
                          </a:solidFill>
                          <a:effectLst/>
                          <a:latin typeface="Calibri" panose="020F0502020204030204" pitchFamily="34" charset="0"/>
                          <a:cs typeface="Calibri" panose="020F0502020204030204" pitchFamily="34" charset="0"/>
                        </a:rPr>
                        <a:t> Enterprises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41,55,923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20024317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Butegaon 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59,22,180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Bhilpuri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C.Shivneri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23,07,487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Kandhari Bk 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77,48,251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r h="463003">
                <a:tc>
                  <a:txBody>
                    <a:bodyPr/>
                    <a:lstStyle/>
                    <a:p>
                      <a:pPr algn="ctr" fontAlgn="ctr"/>
                      <a:r>
                        <a:rPr lang="en-IN" sz="1400" b="0" i="0" u="none" strike="noStrike">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Rajewadi Shelgaon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80,76,153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dirty="0">
                          <a:solidFill>
                            <a:srgbClr val="000000"/>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73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Kandhari Kh 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1,20,58,764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74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Chanegaon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Sirasath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89,22,438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Sindhi Pimpalgaon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66,53,800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Keligavhan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 B Sanap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1,00,38,429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Bavne Pangri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Bhausaheb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65,14,031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Dawargaon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Sambhaji Sirsath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93,57,346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0.36%</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Bajar Wahegaon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Ghare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57,69,540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Dabhadi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1,33,94,775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Manjargaon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N.N. Nannaware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89,58,874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Dhasla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Sameer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1,50,00,346</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11453</TotalTime>
  <Words>6967</Words>
  <Application>Microsoft Office PowerPoint</Application>
  <PresentationFormat>Widescreen</PresentationFormat>
  <Paragraphs>4049</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Arial Black</vt:lpstr>
      <vt:lpstr>Calibri</vt:lpstr>
      <vt:lpstr>Calibri Light</vt:lpstr>
      <vt:lpstr>Roboto Slab</vt:lpstr>
      <vt:lpstr>Office Theme</vt:lpstr>
      <vt:lpstr>PowerPoint Presentation</vt:lpstr>
      <vt:lpstr>District Overview</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Completed Category – “Retro”</vt:lpstr>
      <vt:lpstr>Abstract of Schemes – Work Completed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Ashutosh Garg</cp:lastModifiedBy>
  <cp:revision>657</cp:revision>
  <dcterms:created xsi:type="dcterms:W3CDTF">2022-03-31T07:35:09Z</dcterms:created>
  <dcterms:modified xsi:type="dcterms:W3CDTF">2023-04-05T07:37:02Z</dcterms:modified>
</cp:coreProperties>
</file>